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82" r:id="rId4"/>
    <p:sldId id="299" r:id="rId5"/>
    <p:sldId id="259" r:id="rId6"/>
    <p:sldId id="265" r:id="rId7"/>
    <p:sldId id="260" r:id="rId8"/>
    <p:sldId id="290" r:id="rId9"/>
    <p:sldId id="291" r:id="rId10"/>
    <p:sldId id="292" r:id="rId11"/>
    <p:sldId id="294" r:id="rId12"/>
    <p:sldId id="303" r:id="rId13"/>
    <p:sldId id="300" r:id="rId14"/>
    <p:sldId id="293" r:id="rId15"/>
    <p:sldId id="301" r:id="rId16"/>
    <p:sldId id="296" r:id="rId17"/>
    <p:sldId id="302" r:id="rId18"/>
    <p:sldId id="284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379"/>
    <a:srgbClr val="CC0000"/>
    <a:srgbClr val="EEA726"/>
    <a:srgbClr val="EB7994"/>
    <a:srgbClr val="9966FF"/>
    <a:srgbClr val="56AAA2"/>
    <a:srgbClr val="71609A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3"/>
    <p:restoredTop sz="94728"/>
  </p:normalViewPr>
  <p:slideViewPr>
    <p:cSldViewPr showGuides="1">
      <p:cViewPr varScale="1">
        <p:scale>
          <a:sx n="81" d="100"/>
          <a:sy n="81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2E67-9264-4A2F-A640-053F5517094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/>
              <a:t>‹#›</a:t>
            </a:fld>
            <a:endParaRPr lang="vi-VN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4240284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vi-VN" altLang="x-none" sz="1200" dirty="0">
                <a:solidFill>
                  <a:srgbClr val="000000"/>
                </a:solidFill>
              </a:rPr>
              <a:t>1</a:t>
            </a:fld>
            <a:endParaRPr lang="vi-VN" altLang="x-non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6BB5D0-6F38-41E3-A45F-3FD93A34B3E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C2D0BF-7848-40A3-950C-8F1E43C3EDB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37EB73-EADB-41CF-9F72-62829994653C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08C34C-ED02-43D4-B109-A884D970C5B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7A76D-804F-440E-ABBA-60667EBF92D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C4DD98-8246-4BD5-BE31-81B38558B22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239E0D-A5AD-4057-B755-51D5928F2BF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1C4E2-015D-45F9-A2DD-73D36194CD0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2BD1F1-1BC4-4942-BD9E-76FB573F585C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74855B-58FF-4D43-9801-416F65B3949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804A71-0A76-4B9D-AC2A-4A8DC42ECE3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vi-VN" altLang="x-none" dirty="0"/>
              <a:t>Bấm &amp; sửa kiểu tiêu đề</a:t>
            </a:r>
            <a:endParaRPr dirty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x-none" dirty="0"/>
              <a:t>Bấm &amp; sửa kiểu tiêu đề</a:t>
            </a:r>
          </a:p>
          <a:p>
            <a:pPr lvl="1"/>
            <a:r>
              <a:rPr lang="vi-VN" altLang="x-none" dirty="0"/>
              <a:t>Mức hai</a:t>
            </a:r>
          </a:p>
          <a:p>
            <a:pPr lvl="2"/>
            <a:r>
              <a:rPr lang="vi-VN" altLang="x-none" dirty="0"/>
              <a:t>Mức ba</a:t>
            </a:r>
          </a:p>
          <a:p>
            <a:pPr lvl="3"/>
            <a:r>
              <a:rPr lang="vi-VN" altLang="x-none" dirty="0"/>
              <a:t>Mức bốn</a:t>
            </a:r>
          </a:p>
          <a:p>
            <a:pPr lvl="4"/>
            <a:r>
              <a:rPr lang="vi-VN" altLang="x-none" dirty="0"/>
              <a:t>Mức năm</a:t>
            </a:r>
            <a:endParaRPr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.VnTime" pitchFamily="34" charset="0"/>
              </a:rPr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  <a:endParaRPr lang="vi-VN" altLang="x-none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vi-VN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F0399C-14D4-4931-8799-F702D5EE077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04/03/2021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altLang="x-none" dirty="0"/>
              <a:t>‹#›</a:t>
            </a:fld>
            <a:endParaRPr lang="vi-VN" altLang="x-none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cuments%20and%20Settings\Administrator\My%20Documents\Chuy&#7879;n%20CTLN.wma" TargetMode="External"/><Relationship Id="rId1" Type="http://schemas.microsoft.com/office/2007/relationships/media" Target="file:///D:\Documents%20and%20Settings\Administrator\My%20Documents\Chuy&#7879;n%20CTLN.wma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23528" y="1772817"/>
            <a:ext cx="8424936" cy="2808312"/>
          </a:xfrm>
          <a:ln/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CurveDow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kumimoji="0" lang="vi-VN" sz="36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0" y="5661025"/>
            <a:ext cx="6181725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8229600" cy="513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>
              <a:buNone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Quan sát một cây m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yêu thích v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biết: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đó l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gì?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được trồng ở đâu? 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 do ai trồng , trồng v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dịp n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 hoặc : do ai mua, mua v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dịp n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? 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chung  của em khi nhìn cây đó như thế n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85800"/>
            <a:ext cx="8915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một cây mà em yêu thích và cho biết: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Cây đó là cây gì?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Cây được trồng ở đâu?</a:t>
            </a:r>
          </a:p>
          <a:p>
            <a:pPr algn="just" eaLnBrk="1" hangingPunct="1">
              <a:lnSpc>
                <a:spcPct val="150000"/>
              </a:lnSpc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Cây do ai trồng, trồng vào dịp nào (hoặc: do ai mua, mua vào dịp nào)?</a:t>
            </a:r>
          </a:p>
          <a:p>
            <a:pPr algn="just" eaLnBrk="1" hangingPunct="1">
              <a:lnSpc>
                <a:spcPct val="200000"/>
              </a:lnSpc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Ấn tượng chung của em khi nhìn cây đó thế nào?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7000" y="1676400"/>
            <a:ext cx="6172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cây hoa giấy có hoa màu hồng thắm.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2209800"/>
            <a:ext cx="46863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dirty="0">
                <a:solidFill>
                  <a:srgbClr val="FF0000"/>
                </a:solidFill>
                <a:latin typeface="+mj-lt"/>
                <a:cs typeface="+mn-cs"/>
              </a:rPr>
              <a:t>Cây được trồng ở sát cột cổng</a:t>
            </a:r>
            <a:r>
              <a:rPr lang="en-US" dirty="0">
                <a:solidFill>
                  <a:srgbClr val="FF0000"/>
                </a:solidFill>
                <a:latin typeface="+mj-lt"/>
                <a:cs typeface="+mn-cs"/>
              </a:rPr>
              <a:t>.</a:t>
            </a:r>
            <a:endParaRPr lang="vi-VN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3505200"/>
            <a:ext cx="678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do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trồng vào dịp tết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n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0292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rất thích cây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giấy vì nó lớn rất nhanh và luôn rực rỡ hoa. Khi mà các loài hoa xuân đã tàn hết thì những chùm bông giấy vẫn đua nhau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thật là đẹp mắt.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106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                  </a:t>
            </a:r>
            <a:r>
              <a:rPr lang="en-US" altLang="en-US" sz="4000" b="1" u="sng"/>
              <a:t>Tiêu chí đánh giá: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Đoạn văn  đã viết theo kiểu mở bài gián tiếp chưa?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Cách dùng từ, đặt câu, liên kết câu có chính xác, sinh động hay chư­a? </a:t>
            </a:r>
          </a:p>
        </p:txBody>
      </p:sp>
    </p:spTree>
    <p:extLst>
      <p:ext uri="{BB962C8B-B14F-4D97-AF65-F5344CB8AC3E}">
        <p14:creationId xmlns:p14="http://schemas.microsoft.com/office/powerpoint/2010/main" val="1814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2a74bb388f561ab38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3048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5" descr="0665068196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6" descr="hoa-dong-tien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4600"/>
            <a:ext cx="3048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7" descr="3age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0"/>
            <a:ext cx="2971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8" descr="cay-t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0"/>
            <a:ext cx="3124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9" descr="mit-truong-thanh2-2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124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10" descr="cay-quat-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648200"/>
            <a:ext cx="3048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11" descr="co-nen-trong-cay-buoi-truoc-nh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6482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2" descr="photo-1-149421902072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4648200"/>
            <a:ext cx="29718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trong 2 cách mở bài  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377825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 Mở bài trực tiếp.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0" y="454025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 Mở bài gián tiếp .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403600" y="914400"/>
            <a:ext cx="4165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133600" y="1447800"/>
            <a:ext cx="3962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2135188"/>
            <a:ext cx="3352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7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914400"/>
            <a:ext cx="8153400" cy="52578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về, trăm hoa đua nở. Mỗi lo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hoa có mỗi sắc m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 Mỗi lo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hoa mang một vẻ đẹp khác nhau. Nhưng em thích nhất l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V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dịp Tết mỗi năm bố em đều mua về một cây đ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rất lớn .Cây đ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thật rực rỡ với h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trăm bông hoa đua khoe sắc.</a:t>
            </a: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vi-VN" altLang="x-non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327150"/>
            <a:ext cx="2247900" cy="38227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cây cối</a:t>
            </a:r>
          </a:p>
        </p:txBody>
      </p:sp>
      <p:sp>
        <p:nvSpPr>
          <p:cNvPr id="14339" name="Title 1"/>
          <p:cNvSpPr>
            <a:spLocks noGrp="1"/>
          </p:cNvSpPr>
          <p:nvPr>
            <p:ph idx="1"/>
          </p:nvPr>
        </p:nvSpPr>
        <p:spPr>
          <a:xfrm>
            <a:off x="3517900" y="1041400"/>
            <a:ext cx="1905000" cy="76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Mở  bài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3810000" y="273685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latin typeface="Arial" panose="020B0604020202020204" pitchFamily="34" charset="0"/>
              </a:rPr>
              <a:t>Thân  bài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3898900" y="4572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latin typeface="Arial" panose="020B0604020202020204" pitchFamily="34" charset="0"/>
              </a:rPr>
              <a:t>Kết  bài</a:t>
            </a:r>
          </a:p>
        </p:txBody>
      </p:sp>
      <p:sp>
        <p:nvSpPr>
          <p:cNvPr id="14342" name="Title 1"/>
          <p:cNvSpPr txBox="1">
            <a:spLocks/>
          </p:cNvSpPr>
          <p:nvPr/>
        </p:nvSpPr>
        <p:spPr bwMode="auto">
          <a:xfrm>
            <a:off x="5803900" y="152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latin typeface="Arial" panose="020B0604020202020204" pitchFamily="34" charset="0"/>
              </a:rPr>
              <a:t>Mở  bài trực tiếp</a:t>
            </a:r>
          </a:p>
        </p:txBody>
      </p:sp>
      <p:sp>
        <p:nvSpPr>
          <p:cNvPr id="14343" name="Title 1"/>
          <p:cNvSpPr txBox="1">
            <a:spLocks/>
          </p:cNvSpPr>
          <p:nvPr/>
        </p:nvSpPr>
        <p:spPr bwMode="auto">
          <a:xfrm>
            <a:off x="5943600" y="1371600"/>
            <a:ext cx="313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latin typeface="Arial" panose="020B0604020202020204" pitchFamily="34" charset="0"/>
              </a:rPr>
              <a:t>Mở bài gián tiếp</a:t>
            </a:r>
          </a:p>
        </p:txBody>
      </p:sp>
      <p:sp>
        <p:nvSpPr>
          <p:cNvPr id="14344" name="Title 1"/>
          <p:cNvSpPr txBox="1">
            <a:spLocks/>
          </p:cNvSpPr>
          <p:nvPr/>
        </p:nvSpPr>
        <p:spPr bwMode="auto">
          <a:xfrm>
            <a:off x="6299200" y="36576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latin typeface="Arial" panose="020B0604020202020204" pitchFamily="34" charset="0"/>
              </a:rPr>
              <a:t>Kết bài mở rộng</a:t>
            </a:r>
          </a:p>
        </p:txBody>
      </p:sp>
      <p:sp>
        <p:nvSpPr>
          <p:cNvPr id="14345" name="Title 1"/>
          <p:cNvSpPr txBox="1">
            <a:spLocks/>
          </p:cNvSpPr>
          <p:nvPr/>
        </p:nvSpPr>
        <p:spPr bwMode="auto">
          <a:xfrm>
            <a:off x="6267450" y="5194300"/>
            <a:ext cx="281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latin typeface="Arial" panose="020B0604020202020204" pitchFamily="34" charset="0"/>
              </a:rPr>
              <a:t>Kết bài không mở rộng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57800" y="1358900"/>
            <a:ext cx="6858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927600"/>
            <a:ext cx="8509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3733800"/>
            <a:ext cx="17653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28850" y="2981325"/>
            <a:ext cx="1428750" cy="68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27000" y="1752600"/>
          <a:ext cx="2019300" cy="3048000"/>
        </p:xfrm>
        <a:graphic>
          <a:graphicData uri="http://schemas.openxmlformats.org/drawingml/2006/table">
            <a:tbl>
              <a:tblPr/>
              <a:tblGrid>
                <a:gridCol w="2019300"/>
              </a:tblGrid>
              <a:tr h="3048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505200" y="1162050"/>
          <a:ext cx="1625600" cy="419100"/>
        </p:xfrm>
        <a:graphic>
          <a:graphicData uri="http://schemas.openxmlformats.org/drawingml/2006/table">
            <a:tbl>
              <a:tblPr/>
              <a:tblGrid>
                <a:gridCol w="16256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861050" y="152400"/>
          <a:ext cx="3073400" cy="639910"/>
        </p:xfrm>
        <a:graphic>
          <a:graphicData uri="http://schemas.openxmlformats.org/drawingml/2006/table">
            <a:tbl>
              <a:tblPr/>
              <a:tblGrid>
                <a:gridCol w="3073400"/>
              </a:tblGrid>
              <a:tr h="639763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635" marB="4563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988050" y="1231900"/>
          <a:ext cx="3111500" cy="914400"/>
        </p:xfrm>
        <a:graphic>
          <a:graphicData uri="http://schemas.openxmlformats.org/drawingml/2006/table">
            <a:tbl>
              <a:tblPr/>
              <a:tblGrid>
                <a:gridCol w="3111500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702050" y="2754313"/>
          <a:ext cx="1917700" cy="520700"/>
        </p:xfrm>
        <a:graphic>
          <a:graphicData uri="http://schemas.openxmlformats.org/drawingml/2006/table">
            <a:tbl>
              <a:tblPr/>
              <a:tblGrid>
                <a:gridCol w="1917700"/>
              </a:tblGrid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24300" y="4508500"/>
          <a:ext cx="1485900" cy="584200"/>
        </p:xfrm>
        <a:graphic>
          <a:graphicData uri="http://schemas.openxmlformats.org/drawingml/2006/table">
            <a:tbl>
              <a:tblPr/>
              <a:tblGrid>
                <a:gridCol w="14859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191250" y="3733800"/>
          <a:ext cx="2501900" cy="939800"/>
        </p:xfrm>
        <a:graphic>
          <a:graphicData uri="http://schemas.openxmlformats.org/drawingml/2006/table">
            <a:tbl>
              <a:tblPr/>
              <a:tblGrid>
                <a:gridCol w="2501900"/>
              </a:tblGrid>
              <a:tr h="93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261100" y="5207000"/>
          <a:ext cx="2730500" cy="1016000"/>
        </p:xfrm>
        <a:graphic>
          <a:graphicData uri="http://schemas.openxmlformats.org/drawingml/2006/table">
            <a:tbl>
              <a:tblPr/>
              <a:tblGrid>
                <a:gridCol w="2730500"/>
              </a:tblGrid>
              <a:tr h="101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flipV="1">
            <a:off x="2133600" y="1371600"/>
            <a:ext cx="1371600" cy="77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57800" y="685800"/>
            <a:ext cx="546100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7" idx="1"/>
          </p:cNvCxnSpPr>
          <p:nvPr/>
        </p:nvCxnSpPr>
        <p:spPr>
          <a:xfrm flipV="1">
            <a:off x="5391150" y="4203700"/>
            <a:ext cx="8001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/>
      <p:bldP spid="14341" grpId="0"/>
      <p:bldP spid="14342" grpId="0"/>
      <p:bldP spid="14343" grpId="0"/>
      <p:bldP spid="14344" grpId="0"/>
      <p:bldP spid="143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/>
          <p:nvPr/>
        </p:nvSpPr>
        <p:spPr>
          <a:xfrm>
            <a:off x="4800600" y="1752600"/>
            <a:ext cx="2514600" cy="2514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vi-VN" altLang="x-none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152595" name="Chuyện CTLN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56260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WordArt 21"/>
          <p:cNvSpPr>
            <a:spLocks noTextEdit="1"/>
          </p:cNvSpPr>
          <p:nvPr/>
        </p:nvSpPr>
        <p:spPr>
          <a:xfrm>
            <a:off x="6858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.VnTime" pitchFamily="34" charset="0"/>
                <a:ea typeface=".VnTime" pitchFamily="34" charset="0"/>
              </a:rPr>
              <a:t>CHÀO  TẠM BiỆT </a:t>
            </a:r>
          </a:p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.VnTime" pitchFamily="34" charset="0"/>
                <a:ea typeface=".VnTime" pitchFamily="34" charset="0"/>
              </a:rPr>
              <a:t>CÁC EM !</a:t>
            </a:r>
          </a:p>
        </p:txBody>
      </p:sp>
      <p:pic>
        <p:nvPicPr>
          <p:cNvPr id="28677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0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5825"/>
            <a:ext cx="990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5791200"/>
            <a:ext cx="990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7" descr="Picture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990600" cy="89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64" fill="hold"/>
                                        <p:tgtEl>
                                          <p:spTgt spid="152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9964" fill="hold"/>
                                        <p:tgtEl>
                                          <p:spTgt spid="152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59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20"/>
          <p:cNvSpPr>
            <a:spLocks noTextEdit="1"/>
          </p:cNvSpPr>
          <p:nvPr/>
        </p:nvSpPr>
        <p:spPr>
          <a:xfrm>
            <a:off x="1143000" y="2057400"/>
            <a:ext cx="708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 eaLnBrk="0" hangingPunct="0"/>
            <a:r>
              <a:rPr lang="en-US" sz="3600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600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3600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1" y="3276600"/>
            <a:ext cx="8229600" cy="4724400"/>
          </a:xfrm>
          <a:prstGeom prst="rect">
            <a:avLst/>
          </a:prstGeom>
        </p:spPr>
        <p:txBody>
          <a:bodyPr wrap="none" lIns="91430" tIns="45714" rIns="91430" bIns="4571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Luyện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tập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xây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dựng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m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ở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trong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văn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miêu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tả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cây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cối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grpSp>
        <p:nvGrpSpPr>
          <p:cNvPr id="17413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7417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8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1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20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17421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17422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17423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pic>
        <p:nvPicPr>
          <p:cNvPr id="17414" name="Picture 2" descr="Bem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562600"/>
            <a:ext cx="1981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2" descr="Bem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5562600"/>
            <a:ext cx="1981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2" descr="Bem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638800"/>
            <a:ext cx="1905000" cy="985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137"/>
            <a:ext cx="8229600" cy="4906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en-US" altLang="en-US" sz="4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548606"/>
            <a:ext cx="81153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3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90600" y="3333353"/>
            <a:ext cx="7924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endParaRPr lang="en-US" sz="3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 algn="ctr">
              <a:buFontTx/>
              <a:buAutoNum type="alphaUcPeriod"/>
              <a:defRPr/>
            </a:pP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494923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3127" y="906859"/>
            <a:ext cx="2667000" cy="866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100000">
                <a:srgbClr val="CCFFFF"/>
              </a:gs>
            </a:gsLst>
            <a:path path="rect">
              <a:fillToRect r="100000" b="100000"/>
            </a:path>
          </a:gra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/>
          <p:nvPr/>
        </p:nvSpPr>
        <p:spPr>
          <a:xfrm>
            <a:off x="76200" y="228600"/>
            <a:ext cx="8686800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51155" indent="-351155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 smtClean="0"/>
              <a:t> </a:t>
            </a:r>
            <a:endParaRPr b="1" dirty="0">
              <a:latin typeface=".VnTime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51816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396875" indent="-396875">
              <a:spcBef>
                <a:spcPct val="50000"/>
              </a:spcBef>
              <a:defRPr/>
            </a:pPr>
            <a:r>
              <a:rPr kumimoji="0" lang="en-US" sz="28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800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228600" y="2971800"/>
            <a:ext cx="5181600" cy="353943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marL="396875" indent="-396875" algn="just"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nào cũng đẹp, nhưng đẹp hơn cả là cây hoa hồng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Cây hoa này ông em trồng từ lúc nào em cũng không nhớ rõ, nhưng nó là cây hoa mà em yêu quý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5" descr="ta-cay-hoa-hong-nhung-ma-em-nhin-th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24000"/>
            <a:ext cx="31242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  <p:bldP spid="8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/>
          <p:nvPr/>
        </p:nvSpPr>
        <p:spPr>
          <a:xfrm>
            <a:off x="457200" y="1219200"/>
            <a:ext cx="4800600" cy="15696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marL="351155" indent="-351155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trực tiếp: Giới thiệu cây hoa định tả (cây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 nhung).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457200" y="3581400"/>
            <a:ext cx="4953000" cy="2062103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lstStyle/>
          <a:p>
            <a:pPr marL="351155" indent="-351155">
              <a:spcBef>
                <a:spcPct val="50000"/>
              </a:spcBef>
            </a:pPr>
            <a:r>
              <a:rPr sz="3200" dirty="0">
                <a:latin typeface=".VnTime" pitchFamily="34" charset="0"/>
              </a:rPr>
              <a:t>b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gián tiếp: Nói về mùa xuân, các loài hoa trong vườn rồi mới giới thiệu cây hoa cần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1-1559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3154363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87630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2:Dựa v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những gợi ý dưới đây, hãy viết đoạn mở b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      ( theo cách mở b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gián tiếp )cho b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văn tả cây phượng, cây hoa mai hoặc cây dừa: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8" descr="Cay-phuong-vi-bieu-tuong-gan-lien-voi-tuoi-hoc-tr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2971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9" descr="1434358461-todamai_tet2_vkm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76400"/>
            <a:ext cx="3048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0" descr="c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76400"/>
            <a:ext cx="2667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52400" y="5486400"/>
            <a:ext cx="2971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a)Cây phượng vĩ trồng giữa sân trường em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5486400"/>
            <a:ext cx="2971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sân nh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 em trồng một cây hoa mai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5486400"/>
            <a:ext cx="2667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Đầu xóm có một cây dừa.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4572000" cy="624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Sân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em rất rộng, lát xi măng bằng phẳng, l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sân chơi lí tưởng cho chúng em. Trong sân còn có những bồn hoa lúc n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cũng xanh tốt, ong bướm đua nhau rập rờn bên những bông hoa rực rỡ sắc m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 Đặc biệt l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phượng vĩ trồng giữa sân trường, ng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ng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tỏa bóng mát cho chúng em vui đùa.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Picture 4" descr="Cay-phuong-vi-bieu-tuong-gan-lien-voi-tuoi-hoc-tr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3590925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4419600" cy="594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x-non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nh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có một khoảng đất nhỏ. Đó cũng chính l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vườn hoa nhỏ do mẹ chăm sóc từng ng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Mẹ trồng rất nhiều hoa, n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hồng, n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cúc, n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hướng dương. Em cũng góp v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cụm mười giờ. Riêng ba em thì luôn chăm chút cây hoa mai. Mỗi độ tết đến trước sân, trong nh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lại rực rỡ với những khóm mai v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chen nhau khoe sắc.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4" descr="1434358461-todamai_tet2_vkm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200"/>
            <a:ext cx="3505200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81000"/>
            <a:ext cx="4800600" cy="594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v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xóm nơi em ở rất khó tìm bởi nó ngoằn ngèo, bên cạnh đó lại có những vườn rau trái khiến người lạ rất dễ lạc lối. Có lẽ vì thế m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bác n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đó đã trồng lên một cây dừa ngay đầu xóm. Cây dừa như ngọn hải đăng, dẫn lối, chỉ đường cho khách lạ v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một người bạn thân quen đối với người trong xóm.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Picture 4" descr="c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7200"/>
            <a:ext cx="35052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949</Words>
  <Application>Microsoft Office PowerPoint</Application>
  <PresentationFormat>On-screen Show (4:3)</PresentationFormat>
  <Paragraphs>61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Chủ đề của Office</vt:lpstr>
      <vt:lpstr>Office Theme</vt:lpstr>
      <vt:lpstr>CHÀO MỪNG CÔ VÀ CÁC EM!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tạo bài văn miêu tả cây cối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Hungtn</dc:creator>
  <cp:lastModifiedBy>Windows User</cp:lastModifiedBy>
  <cp:revision>47</cp:revision>
  <dcterms:created xsi:type="dcterms:W3CDTF">2010-03-09T01:52:57Z</dcterms:created>
  <dcterms:modified xsi:type="dcterms:W3CDTF">2021-03-04T09:30:12Z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